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74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E2A42-62C8-824B-828B-54590EEC2D15}" type="datetimeFigureOut">
              <a:rPr lang="en-US" smtClean="0"/>
              <a:t>9/27/26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B48731-F7BD-B14E-9BDE-B9ACCD3F97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1357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ATHLETE INSTRUCTIONS: Athletes should pick what services they’re able/comfortable providing to their sponsors in exchange for their donations.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B48731-F7BD-B14E-9BDE-B9ACCD3F97A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004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2E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gad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566928"/>
            <a:ext cx="274320" cy="274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87552" y="603504"/>
            <a:ext cx="41148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spc="220">
                <a:solidFill>
                  <a:srgbClr val="8EBE9B"/>
                </a:solidFill>
                <a:latin typeface="Arial"/>
              </a:rPr>
              <a:t>GROVE ATHLETE DEVELOPMENT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52560" y="603504"/>
            <a:ext cx="25603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1" spc="180">
                <a:solidFill>
                  <a:srgbClr val="A3B899"/>
                </a:solidFill>
                <a:latin typeface="Arial"/>
              </a:rPr>
              <a:t>ATHLETE SPONSORSHIP PITCH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2148840"/>
            <a:ext cx="969264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FFFFFF"/>
                </a:solidFill>
                <a:latin typeface="Arial"/>
              </a:rPr>
              <a:t>[Your name]</a:t>
            </a:r>
          </a:p>
          <a:p>
            <a:pPr algn="l">
              <a:lnSpc>
                <a:spcPct val="100000"/>
              </a:lnSpc>
            </a:pPr>
            <a:r>
              <a:rPr sz="2400" b="0">
                <a:solidFill>
                  <a:srgbClr val="8EBE9B"/>
                </a:solidFill>
                <a:latin typeface="Arial"/>
              </a:rPr>
              <a:t>Season Sponsorship Proposal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3977639"/>
            <a:ext cx="96926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CBE3D1"/>
                </a:solidFill>
                <a:latin typeface="Arial"/>
              </a:rPr>
              <a:t>Cross-country mountain bike racing  ·  [Your team name]  ·  [Your city], Utah</a:t>
            </a:r>
          </a:p>
        </p:txBody>
      </p:sp>
      <p:sp>
        <p:nvSpPr>
          <p:cNvPr id="8" name="Rectangle 7"/>
          <p:cNvSpPr/>
          <p:nvPr/>
        </p:nvSpPr>
        <p:spPr>
          <a:xfrm>
            <a:off x="612648" y="5641848"/>
            <a:ext cx="10972800" cy="10972"/>
          </a:xfrm>
          <a:prstGeom prst="rect">
            <a:avLst/>
          </a:prstGeom>
          <a:solidFill>
            <a:srgbClr val="3B68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12648" y="5824728"/>
            <a:ext cx="2377440" cy="566928"/>
          </a:xfrm>
          <a:prstGeom prst="roundRect">
            <a:avLst>
              <a:gd name="adj" fmla="val 18000"/>
            </a:avLst>
          </a:prstGeom>
          <a:solidFill>
            <a:srgbClr val="2D5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95528" y="5916168"/>
            <a:ext cx="21031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1" spc="160">
                <a:solidFill>
                  <a:srgbClr val="8EBE9B"/>
                </a:solidFill>
                <a:latin typeface="Arial"/>
              </a:rPr>
              <a:t>PREPARED FOR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6099048"/>
            <a:ext cx="21031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Arial"/>
              </a:rPr>
              <a:t>[Business name]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154680" y="5824728"/>
            <a:ext cx="2651760" cy="566928"/>
          </a:xfrm>
          <a:prstGeom prst="roundRect">
            <a:avLst>
              <a:gd name="adj" fmla="val 18000"/>
            </a:avLst>
          </a:prstGeom>
          <a:solidFill>
            <a:srgbClr val="2D5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337560" y="5916168"/>
            <a:ext cx="237744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800" b="1" spc="160">
                <a:solidFill>
                  <a:srgbClr val="8EBE9B"/>
                </a:solidFill>
                <a:latin typeface="Arial"/>
              </a:rPr>
              <a:t>PRESENTED BY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60" y="6099048"/>
            <a:ext cx="23774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FFFFFF"/>
                </a:solidFill>
                <a:latin typeface="Arial"/>
              </a:rPr>
              <a:t>[Athlete] &amp; my parent/guardian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25128" y="6071616"/>
            <a:ext cx="2578608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A3B899"/>
                </a:solidFill>
                <a:latin typeface="Arial"/>
              </a:rPr>
              <a:t>groveathletedev.org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2648" y="512064"/>
            <a:ext cx="5943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spc="200">
                <a:solidFill>
                  <a:srgbClr val="3B6848"/>
                </a:solidFill>
                <a:latin typeface="Arial"/>
              </a:rPr>
              <a:t>WHO I 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786384"/>
            <a:ext cx="108813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2D5036"/>
                </a:solidFill>
                <a:latin typeface="Arial"/>
              </a:rPr>
              <a:t>Meet [Your name]</a:t>
            </a:r>
            <a:r>
              <a:rPr sz="1500" b="0">
                <a:solidFill>
                  <a:srgbClr val="64738B"/>
                </a:solidFill>
                <a:latin typeface="Arial"/>
              </a:rPr>
              <a:t>  ·  cross-country mountain bike racer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2648" y="1600200"/>
            <a:ext cx="6583680" cy="1389888"/>
          </a:xfrm>
          <a:prstGeom prst="roundRect">
            <a:avLst>
              <a:gd name="adj" fmla="val 10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12648" y="1600200"/>
            <a:ext cx="64008" cy="1389888"/>
          </a:xfrm>
          <a:prstGeom prst="rect">
            <a:avLst/>
          </a:prstGeom>
          <a:solidFill>
            <a:srgbClr val="8EBE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46504"/>
            <a:ext cx="60350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D5036"/>
                </a:solidFill>
                <a:latin typeface="Arial"/>
              </a:rPr>
              <a:t>About 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075688"/>
            <a:ext cx="61264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300"/>
              </a:spcAft>
            </a:pPr>
            <a:r>
              <a:rPr sz="1050" b="1">
                <a:solidFill>
                  <a:srgbClr val="8EBE9B"/>
                </a:solidFill>
                <a:latin typeface="Arial"/>
              </a:rPr>
              <a:t>•  </a:t>
            </a:r>
            <a:r>
              <a:rPr sz="1050" b="0">
                <a:solidFill>
                  <a:srgbClr val="4B5563"/>
                </a:solidFill>
                <a:latin typeface="Arial"/>
              </a:rPr>
              <a:t>[Grade] student at [Your school]</a:t>
            </a:r>
          </a:p>
          <a:p>
            <a:pPr algn="l">
              <a:lnSpc>
                <a:spcPct val="125000"/>
              </a:lnSpc>
              <a:spcAft>
                <a:spcPts val="300"/>
              </a:spcAft>
            </a:pPr>
            <a:r>
              <a:rPr sz="1050" b="1">
                <a:solidFill>
                  <a:srgbClr val="8EBE9B"/>
                </a:solidFill>
                <a:latin typeface="Arial"/>
              </a:rPr>
              <a:t>•  </a:t>
            </a:r>
            <a:r>
              <a:rPr sz="1050" b="0">
                <a:solidFill>
                  <a:srgbClr val="4B5563"/>
                </a:solidFill>
                <a:latin typeface="Arial"/>
              </a:rPr>
              <a:t>[Xth] season racing cross-country MTB</a:t>
            </a:r>
          </a:p>
          <a:p>
            <a:pPr algn="l">
              <a:lnSpc>
                <a:spcPct val="125000"/>
              </a:lnSpc>
              <a:spcAft>
                <a:spcPts val="300"/>
              </a:spcAft>
            </a:pPr>
            <a:r>
              <a:rPr sz="1050" b="1">
                <a:solidFill>
                  <a:srgbClr val="8EBE9B"/>
                </a:solidFill>
                <a:latin typeface="Arial"/>
              </a:rPr>
              <a:t>•  </a:t>
            </a:r>
            <a:r>
              <a:rPr sz="1050" b="0">
                <a:solidFill>
                  <a:srgbClr val="4B5563"/>
                </a:solidFill>
                <a:latin typeface="Arial"/>
              </a:rPr>
              <a:t>Member of [Your team name] ([NICA / collegiate] team)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3172968"/>
            <a:ext cx="6583680" cy="1389888"/>
          </a:xfrm>
          <a:prstGeom prst="roundRect">
            <a:avLst>
              <a:gd name="adj" fmla="val 10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12648" y="3172968"/>
            <a:ext cx="64008" cy="1389888"/>
          </a:xfrm>
          <a:prstGeom prst="rect">
            <a:avLst/>
          </a:prstGeom>
          <a:solidFill>
            <a:srgbClr val="8EBE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14400" y="3319272"/>
            <a:ext cx="60350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D5036"/>
                </a:solidFill>
                <a:latin typeface="Arial"/>
              </a:rPr>
              <a:t>My season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648456"/>
            <a:ext cx="61264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300"/>
              </a:spcAft>
            </a:pPr>
            <a:r>
              <a:rPr sz="1050" b="1">
                <a:solidFill>
                  <a:srgbClr val="8EBE9B"/>
                </a:solidFill>
                <a:latin typeface="Arial"/>
              </a:rPr>
              <a:t>•  </a:t>
            </a:r>
            <a:r>
              <a:rPr sz="1050" b="0">
                <a:solidFill>
                  <a:srgbClr val="4B5563"/>
                </a:solidFill>
                <a:latin typeface="Arial"/>
              </a:rPr>
              <a:t>[X] races this season, including [race name + date]</a:t>
            </a:r>
          </a:p>
          <a:p>
            <a:pPr algn="l">
              <a:lnSpc>
                <a:spcPct val="125000"/>
              </a:lnSpc>
              <a:spcAft>
                <a:spcPts val="300"/>
              </a:spcAft>
            </a:pPr>
            <a:r>
              <a:rPr sz="1050" b="1">
                <a:solidFill>
                  <a:srgbClr val="8EBE9B"/>
                </a:solidFill>
                <a:latin typeface="Arial"/>
              </a:rPr>
              <a:t>•  </a:t>
            </a:r>
            <a:r>
              <a:rPr sz="1050" b="0">
                <a:solidFill>
                  <a:srgbClr val="4B5563"/>
                </a:solidFill>
                <a:latin typeface="Arial"/>
              </a:rPr>
              <a:t>Full schedule and results: [team site / social]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648" y="4745736"/>
            <a:ext cx="6583680" cy="1389888"/>
          </a:xfrm>
          <a:prstGeom prst="roundRect">
            <a:avLst>
              <a:gd name="adj" fmla="val 10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2648" y="4745736"/>
            <a:ext cx="64008" cy="1389888"/>
          </a:xfrm>
          <a:prstGeom prst="rect">
            <a:avLst/>
          </a:prstGeom>
          <a:solidFill>
            <a:srgbClr val="8EBE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14400" y="4892040"/>
            <a:ext cx="60350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D5036"/>
                </a:solidFill>
                <a:latin typeface="Arial"/>
              </a:rPr>
              <a:t>My goals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221223"/>
            <a:ext cx="61264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  <a:spcAft>
                <a:spcPts val="300"/>
              </a:spcAft>
            </a:pPr>
            <a:r>
              <a:rPr sz="1050" b="1">
                <a:solidFill>
                  <a:srgbClr val="8EBE9B"/>
                </a:solidFill>
                <a:latin typeface="Arial"/>
              </a:rPr>
              <a:t>•  </a:t>
            </a:r>
            <a:r>
              <a:rPr sz="1050" b="0">
                <a:solidFill>
                  <a:srgbClr val="4B5563"/>
                </a:solidFill>
                <a:latin typeface="Arial"/>
              </a:rPr>
              <a:t>Season goal: [e.g., top-10 at state championships]</a:t>
            </a:r>
          </a:p>
          <a:p>
            <a:pPr algn="l">
              <a:lnSpc>
                <a:spcPct val="125000"/>
              </a:lnSpc>
              <a:spcAft>
                <a:spcPts val="300"/>
              </a:spcAft>
            </a:pPr>
            <a:r>
              <a:rPr sz="1050" b="1">
                <a:solidFill>
                  <a:srgbClr val="8EBE9B"/>
                </a:solidFill>
                <a:latin typeface="Arial"/>
              </a:rPr>
              <a:t>•  </a:t>
            </a:r>
            <a:r>
              <a:rPr sz="1050" b="0">
                <a:solidFill>
                  <a:srgbClr val="4B5563"/>
                </a:solidFill>
                <a:latin typeface="Arial"/>
              </a:rPr>
              <a:t>Big picture: [e.g., race collegiate MTB, study engineering]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98079" y="1600200"/>
            <a:ext cx="4078224" cy="2880360"/>
          </a:xfrm>
          <a:prstGeom prst="roundRect">
            <a:avLst>
              <a:gd name="adj" fmla="val 6000"/>
            </a:avLst>
          </a:prstGeom>
          <a:solidFill>
            <a:srgbClr val="CBE3D1"/>
          </a:solidFill>
          <a:ln w="12700">
            <a:solidFill>
              <a:srgbClr val="8EBE9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498079" y="2788920"/>
            <a:ext cx="4078224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100" b="1">
                <a:solidFill>
                  <a:srgbClr val="2D5036"/>
                </a:solidFill>
                <a:latin typeface="Arial"/>
              </a:rPr>
              <a:t>Add a photo of you racing</a:t>
            </a:r>
          </a:p>
          <a:p>
            <a:pPr algn="ctr">
              <a:lnSpc>
                <a:spcPct val="100000"/>
              </a:lnSpc>
            </a:pPr>
            <a:r>
              <a:rPr sz="950" b="0">
                <a:solidFill>
                  <a:srgbClr val="64738B"/>
                </a:solidFill>
                <a:latin typeface="Arial"/>
              </a:rPr>
              <a:t>swap this panel in PowerPoint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79" y="4681728"/>
            <a:ext cx="1267968" cy="868680"/>
          </a:xfrm>
          <a:prstGeom prst="roundRect">
            <a:avLst>
              <a:gd name="adj" fmla="val 14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699248" y="4809744"/>
            <a:ext cx="86563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2D5036"/>
                </a:solidFill>
                <a:latin typeface="Arial"/>
              </a:rPr>
              <a:t>[X]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699248" y="5193792"/>
            <a:ext cx="865632" cy="3017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38B"/>
                </a:solidFill>
                <a:latin typeface="Arial"/>
              </a:rPr>
              <a:t>races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03208" y="4681728"/>
            <a:ext cx="1267968" cy="868680"/>
          </a:xfrm>
          <a:prstGeom prst="roundRect">
            <a:avLst>
              <a:gd name="adj" fmla="val 14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104376" y="4809744"/>
            <a:ext cx="86563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2D5036"/>
                </a:solidFill>
                <a:latin typeface="Arial"/>
              </a:rPr>
              <a:t>[X]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04376" y="5193792"/>
            <a:ext cx="865632" cy="3017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38B"/>
                </a:solidFill>
                <a:latin typeface="Arial"/>
              </a:rPr>
              <a:t>years racing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0308336" y="4681728"/>
            <a:ext cx="1267968" cy="868680"/>
          </a:xfrm>
          <a:prstGeom prst="roundRect">
            <a:avLst>
              <a:gd name="adj" fmla="val 14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0509504" y="4809744"/>
            <a:ext cx="86563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2D5036"/>
                </a:solidFill>
                <a:latin typeface="Arial"/>
              </a:rPr>
              <a:t>[GPA]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509504" y="5193792"/>
            <a:ext cx="865632" cy="30175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38B"/>
                </a:solidFill>
                <a:latin typeface="Arial"/>
              </a:rPr>
              <a:t>GPA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12648" y="5998464"/>
            <a:ext cx="10972800" cy="10972"/>
          </a:xfrm>
          <a:prstGeom prst="rect">
            <a:avLst/>
          </a:prstGeom>
          <a:solidFill>
            <a:srgbClr val="DCDE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12648" y="6126480"/>
            <a:ext cx="56692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38B"/>
                </a:solidFill>
                <a:latin typeface="Arial"/>
              </a:rPr>
              <a:t>[Your name] · [Team name] · [your email] · [your phone]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0" y="6126480"/>
            <a:ext cx="5175504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38B"/>
                </a:solidFill>
                <a:latin typeface="Arial"/>
              </a:rPr>
              <a:t>Replace every [bracket] before you send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2648" y="512064"/>
            <a:ext cx="5943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spc="200">
                <a:solidFill>
                  <a:srgbClr val="3B6848"/>
                </a:solidFill>
                <a:latin typeface="Arial"/>
              </a:rPr>
              <a:t>THE AUDIENCE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786384"/>
            <a:ext cx="108813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2D5036"/>
                </a:solidFill>
                <a:latin typeface="Arial"/>
              </a:rPr>
              <a:t>Your customers are already at the start line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2648" y="1645920"/>
            <a:ext cx="2578608" cy="1051560"/>
          </a:xfrm>
          <a:prstGeom prst="roundRect">
            <a:avLst>
              <a:gd name="adj" fmla="val 14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13816" y="1773936"/>
            <a:ext cx="217627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2D5036"/>
                </a:solidFill>
                <a:latin typeface="Arial"/>
              </a:rPr>
              <a:t>$112,500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3816" y="2157984"/>
            <a:ext cx="2176272" cy="4846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38B"/>
                </a:solidFill>
                <a:latin typeface="Arial"/>
              </a:rPr>
              <a:t>median mountain-biking household income (avg $143K)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10711" y="1645920"/>
            <a:ext cx="2578608" cy="1051560"/>
          </a:xfrm>
          <a:prstGeom prst="roundRect">
            <a:avLst>
              <a:gd name="adj" fmla="val 14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611879" y="1773936"/>
            <a:ext cx="217627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2D5036"/>
                </a:solidFill>
                <a:latin typeface="Arial"/>
              </a:rPr>
              <a:t>~46 yrs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11879" y="2157984"/>
            <a:ext cx="2176272" cy="4846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38B"/>
                </a:solidFill>
                <a:latin typeface="Arial"/>
              </a:rPr>
              <a:t>average age of the adult paying for the sport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5" y="1645920"/>
            <a:ext cx="2578608" cy="1051560"/>
          </a:xfrm>
          <a:prstGeom prst="roundRect">
            <a:avLst>
              <a:gd name="adj" fmla="val 14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9943" y="1773936"/>
            <a:ext cx="217627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2D5036"/>
                </a:solidFill>
                <a:latin typeface="Arial"/>
              </a:rPr>
              <a:t>77%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9943" y="2157984"/>
            <a:ext cx="2176272" cy="4846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38B"/>
                </a:solidFill>
                <a:latin typeface="Arial"/>
              </a:rPr>
              <a:t>hold a college degree — vs 38% of U.S. adults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006840" y="1645920"/>
            <a:ext cx="2578608" cy="1051560"/>
          </a:xfrm>
          <a:prstGeom prst="roundRect">
            <a:avLst>
              <a:gd name="adj" fmla="val 14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208008" y="1773936"/>
            <a:ext cx="2176272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2D5036"/>
                </a:solidFill>
                <a:latin typeface="Arial"/>
              </a:rPr>
              <a:t>7,600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08008" y="2157984"/>
            <a:ext cx="2176272" cy="4846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50" b="0">
                <a:solidFill>
                  <a:srgbClr val="64738B"/>
                </a:solidFill>
                <a:latin typeface="Arial"/>
              </a:rPr>
              <a:t>Utah NICA riders — the largest league in the nation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8" y="3063240"/>
            <a:ext cx="5376672" cy="2468880"/>
          </a:xfrm>
          <a:prstGeom prst="roundRect">
            <a:avLst>
              <a:gd name="adj" fmla="val 10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12648" y="3063240"/>
            <a:ext cx="5376672" cy="82296"/>
          </a:xfrm>
          <a:prstGeom prst="rect">
            <a:avLst/>
          </a:prstGeom>
          <a:solidFill>
            <a:srgbClr val="8EBE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68680" y="3337560"/>
            <a:ext cx="486460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D5036"/>
                </a:solidFill>
                <a:latin typeface="Arial"/>
              </a:rPr>
              <a:t>Who's behind the athlete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8680" y="3721608"/>
            <a:ext cx="4864608" cy="1691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1">
                <a:solidFill>
                  <a:srgbClr val="8EBE9B"/>
                </a:solidFill>
                <a:latin typeface="Arial"/>
              </a:rPr>
              <a:t>•  </a:t>
            </a:r>
            <a:r>
              <a:rPr sz="1050" b="0">
                <a:solidFill>
                  <a:srgbClr val="4B5563"/>
                </a:solidFill>
                <a:latin typeface="Arial"/>
              </a:rPr>
              <a:t>The paying adults are parents 35–55 in their peak earning — and home-buying — years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1">
                <a:solidFill>
                  <a:srgbClr val="8EBE9B"/>
                </a:solidFill>
                <a:latin typeface="Arial"/>
              </a:rPr>
              <a:t>•  </a:t>
            </a:r>
            <a:r>
              <a:rPr sz="1050" b="0">
                <a:solidFill>
                  <a:srgbClr val="4B5563"/>
                </a:solidFill>
                <a:latin typeface="Arial"/>
              </a:rPr>
              <a:t>Careers skew professional: tech, engineering, healthcare, finance, education, skilled trades, and business owners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1">
                <a:solidFill>
                  <a:srgbClr val="8EBE9B"/>
                </a:solidFill>
                <a:latin typeface="Arial"/>
              </a:rPr>
              <a:t>•  </a:t>
            </a:r>
            <a:r>
              <a:rPr sz="1050" b="0">
                <a:solidFill>
                  <a:srgbClr val="4B5563"/>
                </a:solidFill>
                <a:latin typeface="Arial"/>
              </a:rPr>
              <a:t>NICA families spend $1,000–$10,000 per rider, per year, on bikes, gear, and travel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208776" y="3063240"/>
            <a:ext cx="5376672" cy="2468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CDE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208776" y="3063240"/>
            <a:ext cx="5376672" cy="82296"/>
          </a:xfrm>
          <a:prstGeom prst="rect">
            <a:avLst/>
          </a:prstGeom>
          <a:solidFill>
            <a:srgbClr val="2D5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64808" y="3337560"/>
            <a:ext cx="486460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D5036"/>
                </a:solidFill>
                <a:latin typeface="Arial"/>
              </a:rPr>
              <a:t>Why that matters to your business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64808" y="3721608"/>
            <a:ext cx="4864608" cy="1691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1">
                <a:solidFill>
                  <a:srgbClr val="8EBE9B"/>
                </a:solidFill>
                <a:latin typeface="Arial"/>
              </a:rPr>
              <a:t>•  </a:t>
            </a:r>
            <a:r>
              <a:rPr sz="1050" b="0">
                <a:solidFill>
                  <a:srgbClr val="4B5563"/>
                </a:solidFill>
                <a:latin typeface="Arial"/>
              </a:rPr>
              <a:t>They already spend on premium gear: $5,400 average bike — plus trucks, racks, nutrition, and travel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1">
                <a:solidFill>
                  <a:srgbClr val="8EBE9B"/>
                </a:solidFill>
                <a:latin typeface="Arial"/>
              </a:rPr>
              <a:t>•  </a:t>
            </a:r>
            <a:r>
              <a:rPr sz="1050" b="0">
                <a:solidFill>
                  <a:srgbClr val="4B5563"/>
                </a:solidFill>
                <a:latin typeface="Arial"/>
              </a:rPr>
              <a:t>Race weekends bring thousands of these families through Utah towns all season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050" b="1">
                <a:solidFill>
                  <a:srgbClr val="8EBE9B"/>
                </a:solidFill>
                <a:latin typeface="Arial"/>
              </a:rPr>
              <a:t>•  </a:t>
            </a:r>
            <a:r>
              <a:rPr sz="1050" b="0">
                <a:solidFill>
                  <a:srgbClr val="4B5563"/>
                </a:solidFill>
                <a:latin typeface="Arial"/>
              </a:rPr>
              <a:t>They notice and support the businesses that back their kids — sponsorship is remembered all season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2648" y="5687568"/>
            <a:ext cx="109728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750" b="0">
                <a:solidFill>
                  <a:srgbClr val="64738B"/>
                </a:solidFill>
                <a:latin typeface="Arial"/>
              </a:rPr>
              <a:t>Sources: Vital MTB Audience Survey 2025 (n=10,000+) · IMBA U.S. mountain biker survey (n=13,191) · WVU NICA family survey (2022) · Utah High School Cycling League (2024)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12648" y="5998464"/>
            <a:ext cx="10972800" cy="10972"/>
          </a:xfrm>
          <a:prstGeom prst="rect">
            <a:avLst/>
          </a:prstGeom>
          <a:solidFill>
            <a:srgbClr val="DCDE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12648" y="6126480"/>
            <a:ext cx="56692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38B"/>
                </a:solidFill>
                <a:latin typeface="Arial"/>
              </a:rPr>
              <a:t>XC mountain biking families are your target customer — and they show up every weekend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0" y="6126480"/>
            <a:ext cx="5175504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38B"/>
                </a:solidFill>
                <a:latin typeface="Arial"/>
              </a:rPr>
              <a:t>The audience your sponsorship reaches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2648" y="512064"/>
            <a:ext cx="5943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spc="200">
                <a:solidFill>
                  <a:srgbClr val="3B6848"/>
                </a:solidFill>
                <a:latin typeface="Arial"/>
              </a:rPr>
              <a:t>HOW SPONSORSHIP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786384"/>
            <a:ext cx="108813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2D5036"/>
                </a:solidFill>
                <a:latin typeface="Arial"/>
              </a:rPr>
              <a:t>Your donation goes through a registered 501(c)(3)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298448"/>
            <a:ext cx="10058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4B5563"/>
                </a:solidFill>
                <a:latin typeface="Arial"/>
              </a:rPr>
              <a:t>I'm affiliated with Grove Athlete Development (GAD) — my sponsorship is a charitable donation, not a payment to my family.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" y="1965960"/>
            <a:ext cx="3511296" cy="2468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CDE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6968" y="2240279"/>
            <a:ext cx="457200" cy="457200"/>
          </a:xfrm>
          <a:prstGeom prst="ellipse">
            <a:avLst/>
          </a:prstGeom>
          <a:solidFill>
            <a:srgbClr val="2D5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2880360"/>
            <a:ext cx="296265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D5036"/>
                </a:solidFill>
                <a:latin typeface="Arial"/>
              </a:rPr>
              <a:t>You donate to GAD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3264408"/>
            <a:ext cx="2962656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4B5563"/>
                </a:solidFill>
                <a:latin typeface="Arial"/>
              </a:rPr>
              <a:t>Your business donates $[amount] to Grove Athlete Development, a registered Utah 501(c)(3) (EIN 41-4818356).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50791" y="2971800"/>
            <a:ext cx="457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8EBE9B"/>
                </a:solidFill>
                <a:latin typeface="Arial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965960"/>
            <a:ext cx="3511296" cy="2468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CDE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617720" y="2240279"/>
            <a:ext cx="457200" cy="457200"/>
          </a:xfrm>
          <a:prstGeom prst="ellipse">
            <a:avLst/>
          </a:prstGeom>
          <a:solidFill>
            <a:srgbClr val="2D5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880360"/>
            <a:ext cx="296265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D5036"/>
                </a:solidFill>
                <a:latin typeface="Arial"/>
              </a:rPr>
              <a:t>GAD credits my season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264408"/>
            <a:ext cx="2962656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4B5563"/>
                </a:solidFill>
                <a:latin typeface="Arial"/>
              </a:rPr>
              <a:t>Funds are held by GAD and credited to my season award. My family never receives the money directly.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81544" y="2971800"/>
            <a:ext cx="4572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8EBE9B"/>
                </a:solidFill>
                <a:latin typeface="Arial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65960"/>
            <a:ext cx="3511296" cy="2468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CDE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348472" y="2240279"/>
            <a:ext cx="457200" cy="457200"/>
          </a:xfrm>
          <a:prstGeom prst="ellipse">
            <a:avLst/>
          </a:prstGeom>
          <a:solidFill>
            <a:srgbClr val="2D5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8472" y="2880360"/>
            <a:ext cx="296265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D5036"/>
                </a:solidFill>
                <a:latin typeface="Arial"/>
              </a:rPr>
              <a:t>I race with your name on 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3264408"/>
            <a:ext cx="2962656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4B5563"/>
                </a:solidFill>
                <a:latin typeface="Arial"/>
              </a:rPr>
              <a:t>Funds are reimbursed for eligible season expenses: race fees, travel, lodging, equipment, and coaching.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2648" y="4892040"/>
            <a:ext cx="10972800" cy="685800"/>
          </a:xfrm>
          <a:prstGeom prst="roundRect">
            <a:avLst>
              <a:gd name="adj" fmla="val 14000"/>
            </a:avLst>
          </a:prstGeom>
          <a:solidFill>
            <a:srgbClr val="CBE3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14400" y="5047488"/>
            <a:ext cx="104241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2D5036"/>
                </a:solidFill>
                <a:latin typeface="Arial"/>
              </a:rPr>
              <a:t>You receive an official donation receipt for your tax records. </a:t>
            </a:r>
            <a:r>
              <a:rPr sz="1100" b="0">
                <a:solidFill>
                  <a:srgbClr val="4B5563"/>
                </a:solidFill>
                <a:latin typeface="Arial"/>
              </a:rPr>
              <a:t>Your tax advisor can confirm deductibility for your situation.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12648" y="5998464"/>
            <a:ext cx="10972800" cy="10972"/>
          </a:xfrm>
          <a:prstGeom prst="rect">
            <a:avLst/>
          </a:prstGeom>
          <a:solidFill>
            <a:srgbClr val="DCDE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12648" y="6126480"/>
            <a:ext cx="56692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38B"/>
                </a:solidFill>
                <a:latin typeface="Arial"/>
              </a:rPr>
              <a:t>Donations go to Grove Athlete Development · 501(c)(3) nonprofit · EIN 41-4818356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00800" y="6126480"/>
            <a:ext cx="5175504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38B"/>
                </a:solidFill>
                <a:latin typeface="Arial"/>
              </a:rPr>
              <a:t>Reimbursement-only funding · families never touch donations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2648" y="512064"/>
            <a:ext cx="5943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spc="200">
                <a:solidFill>
                  <a:srgbClr val="3B6848"/>
                </a:solidFill>
                <a:latin typeface="Arial"/>
              </a:rPr>
              <a:t>WHAT YOU 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786384"/>
            <a:ext cx="108813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2D5036"/>
                </a:solidFill>
                <a:latin typeface="Arial"/>
              </a:rPr>
              <a:t>A full season of local visibility for [Business name]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2648" y="1691640"/>
            <a:ext cx="2688336" cy="2651760"/>
          </a:xfrm>
          <a:prstGeom prst="roundRect">
            <a:avLst>
              <a:gd name="adj" fmla="val 8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12648" y="1691640"/>
            <a:ext cx="2688336" cy="82296"/>
          </a:xfrm>
          <a:prstGeom prst="rect">
            <a:avLst/>
          </a:prstGeom>
          <a:solidFill>
            <a:srgbClr val="8EBE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1248" y="2011680"/>
            <a:ext cx="2231136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D5036"/>
                </a:solidFill>
                <a:latin typeface="Arial"/>
              </a:rPr>
              <a:t>Race-day branding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560320"/>
            <a:ext cx="2231136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4B5563"/>
                </a:solidFill>
                <a:latin typeface="Arial"/>
              </a:rPr>
              <a:t>Your business name on my [race kit / team jersey] at every race this season.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29000" y="1691640"/>
            <a:ext cx="2688336" cy="2651760"/>
          </a:xfrm>
          <a:prstGeom prst="roundRect">
            <a:avLst>
              <a:gd name="adj" fmla="val 8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429000" y="1691640"/>
            <a:ext cx="2688336" cy="82296"/>
          </a:xfrm>
          <a:prstGeom prst="rect">
            <a:avLst/>
          </a:prstGeom>
          <a:solidFill>
            <a:srgbClr val="8EBE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657600" y="2011680"/>
            <a:ext cx="2231136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D5036"/>
                </a:solidFill>
                <a:latin typeface="Arial"/>
              </a:rPr>
              <a:t>Social media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0" y="2560320"/>
            <a:ext cx="2231136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4B5563"/>
                </a:solidFill>
                <a:latin typeface="Arial"/>
              </a:rPr>
              <a:t>[X] posts per month tagging @[your handle] — plus a welcome post the week you come on board.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5352" y="1691640"/>
            <a:ext cx="2688336" cy="2651760"/>
          </a:xfrm>
          <a:prstGeom prst="roundRect">
            <a:avLst>
              <a:gd name="adj" fmla="val 8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245352" y="1691640"/>
            <a:ext cx="2688336" cy="82296"/>
          </a:xfrm>
          <a:prstGeom prst="rect">
            <a:avLst/>
          </a:prstGeom>
          <a:solidFill>
            <a:srgbClr val="8EBE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73952" y="2011680"/>
            <a:ext cx="2231136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D5036"/>
                </a:solidFill>
                <a:latin typeface="Arial"/>
              </a:rPr>
              <a:t>Race photos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3952" y="2560320"/>
            <a:ext cx="2231136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4B5563"/>
                </a:solidFill>
                <a:latin typeface="Arial"/>
              </a:rPr>
              <a:t>[X] photos per month featuring your business name, for your website and socials.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061704" y="1691640"/>
            <a:ext cx="2688336" cy="2651760"/>
          </a:xfrm>
          <a:prstGeom prst="roundRect">
            <a:avLst>
              <a:gd name="adj" fmla="val 8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061704" y="1691640"/>
            <a:ext cx="2688336" cy="82296"/>
          </a:xfrm>
          <a:prstGeom prst="rect">
            <a:avLst/>
          </a:prstGeom>
          <a:solidFill>
            <a:srgbClr val="8EBE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290304" y="2011680"/>
            <a:ext cx="2231136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D5036"/>
                </a:solidFill>
                <a:latin typeface="Arial"/>
              </a:rPr>
              <a:t>Season recap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90304" y="2560320"/>
            <a:ext cx="2231136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4B5563"/>
                </a:solidFill>
                <a:latin typeface="Arial"/>
              </a:rPr>
              <a:t>A season-end recap of everywhere your name appeared, race by race — easy content for you.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12648" y="4663440"/>
            <a:ext cx="10972800" cy="6858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DE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4400" y="4818888"/>
            <a:ext cx="104241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2D5036"/>
                </a:solidFill>
                <a:latin typeface="Arial"/>
              </a:rPr>
              <a:t>Plus: </a:t>
            </a:r>
            <a:r>
              <a:rPr sz="1100" b="0">
                <a:solidFill>
                  <a:srgbClr val="111827"/>
                </a:solidFill>
                <a:latin typeface="Arial"/>
              </a:rPr>
              <a:t>an invitation to [race / event] — come watch a race, meet the team, and see your name out on course.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2648" y="5998464"/>
            <a:ext cx="10972800" cy="10972"/>
          </a:xfrm>
          <a:prstGeom prst="rect">
            <a:avLst/>
          </a:prstGeom>
          <a:solidFill>
            <a:srgbClr val="DCDE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12648" y="6126480"/>
            <a:ext cx="56692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38B"/>
                </a:solidFill>
                <a:latin typeface="Arial"/>
              </a:rPr>
              <a:t>Visibility items are adapted with each sponsor — this deck shows the standard package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6126480"/>
            <a:ext cx="5175504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38B"/>
                </a:solidFill>
                <a:latin typeface="Arial"/>
              </a:rPr>
              <a:t>Simple, honest, kid-delivered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2648" y="512064"/>
            <a:ext cx="5943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spc="200">
                <a:solidFill>
                  <a:srgbClr val="3B6848"/>
                </a:solidFill>
                <a:latin typeface="Arial"/>
              </a:rPr>
              <a:t>WAYS TO SUPPORT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786384"/>
            <a:ext cx="108813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2D5036"/>
                </a:solidFill>
                <a:latin typeface="Arial"/>
              </a:rPr>
              <a:t>Every dollar is a tax-deductible donation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2648" y="1737360"/>
            <a:ext cx="3511296" cy="2743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CDE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86968" y="2029967"/>
            <a:ext cx="2688336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D5036"/>
                </a:solidFill>
                <a:latin typeface="Arial"/>
              </a:rPr>
              <a:t>Trail Sponsor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6968" y="2423160"/>
            <a:ext cx="2962656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2D5036"/>
                </a:solidFill>
                <a:latin typeface="Arial"/>
              </a:rPr>
              <a:t>$250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6968" y="3063239"/>
            <a:ext cx="2962656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38B"/>
                </a:solidFill>
                <a:latin typeface="Arial"/>
              </a:rPr>
              <a:t>Suggested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3429000"/>
            <a:ext cx="2962656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4B5563"/>
                </a:solidFill>
                <a:latin typeface="Arial"/>
              </a:rPr>
              <a:t>Covers race-entry fees for part of the season.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737360"/>
            <a:ext cx="3511296" cy="27432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CDE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17720" y="2029967"/>
            <a:ext cx="2688336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D5036"/>
                </a:solidFill>
                <a:latin typeface="Arial"/>
              </a:rPr>
              <a:t>Race Sponsor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423160"/>
            <a:ext cx="2962656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2D5036"/>
                </a:solidFill>
                <a:latin typeface="Arial"/>
              </a:rPr>
              <a:t>$500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3063239"/>
            <a:ext cx="2962656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38B"/>
                </a:solidFill>
                <a:latin typeface="Arial"/>
              </a:rPr>
              <a:t>Suggested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429000"/>
            <a:ext cx="2962656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4B5563"/>
                </a:solidFill>
                <a:latin typeface="Arial"/>
              </a:rPr>
              <a:t>Covers entries and travel to several races.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74152" y="1737360"/>
            <a:ext cx="3511296" cy="2743200"/>
          </a:xfrm>
          <a:prstGeom prst="roundRect">
            <a:avLst>
              <a:gd name="adj" fmla="val 8000"/>
            </a:avLst>
          </a:prstGeom>
          <a:solidFill>
            <a:srgbClr val="2D5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10259568" y="1965960"/>
            <a:ext cx="1097280" cy="310896"/>
          </a:xfrm>
          <a:prstGeom prst="roundRect">
            <a:avLst>
              <a:gd name="adj" fmla="val 50000"/>
            </a:avLst>
          </a:prstGeom>
          <a:solidFill>
            <a:srgbClr val="8EBE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259568" y="2020824"/>
            <a:ext cx="109728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800" b="1" spc="100">
                <a:solidFill>
                  <a:srgbClr val="1B2E23"/>
                </a:solidFill>
                <a:latin typeface="Arial"/>
              </a:rPr>
              <a:t>BEST VALUE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48472" y="2029967"/>
            <a:ext cx="2688336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8EBE9B"/>
                </a:solidFill>
                <a:latin typeface="Arial"/>
              </a:rPr>
              <a:t>Season Sponsor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423160"/>
            <a:ext cx="2962656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Arial"/>
              </a:rPr>
              <a:t>$1,000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48472" y="3063239"/>
            <a:ext cx="2962656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A3B899"/>
                </a:solidFill>
                <a:latin typeface="Arial"/>
              </a:rPr>
              <a:t>Suggested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48472" y="3429000"/>
            <a:ext cx="2962656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1050" b="0">
                <a:solidFill>
                  <a:srgbClr val="CBE3D1"/>
                </a:solidFill>
                <a:latin typeface="Arial"/>
              </a:rPr>
              <a:t>Meaningful support for a full season of racing.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2648" y="4800600"/>
            <a:ext cx="109728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2D5036"/>
                </a:solidFill>
                <a:latin typeface="Arial"/>
              </a:rPr>
              <a:t>Amounts are suggestions — </a:t>
            </a:r>
            <a:r>
              <a:rPr sz="1100" b="0">
                <a:solidFill>
                  <a:srgbClr val="4B5563"/>
                </a:solidFill>
                <a:latin typeface="Arial"/>
              </a:rPr>
              <a:t>I'm happy to fit your budget, and custom levels are welcome. Every dollar goes through GAD with an official receipt.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2648" y="5998464"/>
            <a:ext cx="10972800" cy="10972"/>
          </a:xfrm>
          <a:prstGeom prst="rect">
            <a:avLst/>
          </a:prstGeom>
          <a:solidFill>
            <a:srgbClr val="DCDE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12648" y="6126480"/>
            <a:ext cx="56692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38B"/>
                </a:solidFill>
                <a:latin typeface="Arial"/>
              </a:rPr>
              <a:t>Suggested with your budget in mind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6126480"/>
            <a:ext cx="5175504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38B"/>
                </a:solidFill>
                <a:latin typeface="Arial"/>
              </a:rPr>
              <a:t>Tax-deductible · receipt provided for your records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2648" y="512064"/>
            <a:ext cx="5943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00" b="1" spc="200">
                <a:solidFill>
                  <a:srgbClr val="3B6848"/>
                </a:solidFill>
                <a:latin typeface="Arial"/>
              </a:rPr>
              <a:t>LET'S TALK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786384"/>
            <a:ext cx="108813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2D5036"/>
                </a:solidFill>
                <a:latin typeface="Arial"/>
              </a:rPr>
              <a:t>How to say yes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2648" y="1783080"/>
            <a:ext cx="7680960" cy="1143000"/>
          </a:xfrm>
          <a:prstGeom prst="roundRect">
            <a:avLst>
              <a:gd name="adj" fmla="val 10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868680" y="2125980"/>
            <a:ext cx="457200" cy="457200"/>
          </a:xfrm>
          <a:prstGeom prst="ellipse">
            <a:avLst/>
          </a:prstGeom>
          <a:solidFill>
            <a:srgbClr val="2D5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54480" y="1984248"/>
            <a:ext cx="6583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D5036"/>
                </a:solidFill>
                <a:latin typeface="Arial"/>
              </a:rPr>
              <a:t>Reply, call, or text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" y="2350008"/>
            <a:ext cx="65836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4B5563"/>
                </a:solidFill>
                <a:latin typeface="Arial"/>
              </a:rPr>
              <a:t>A parent or guardian joins every conversation: [parent/guardian name] · [phone] · [email].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3108960"/>
            <a:ext cx="7680960" cy="1143000"/>
          </a:xfrm>
          <a:prstGeom prst="roundRect">
            <a:avLst>
              <a:gd name="adj" fmla="val 10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868680" y="3451860"/>
            <a:ext cx="457200" cy="457200"/>
          </a:xfrm>
          <a:prstGeom prst="ellipse">
            <a:avLst/>
          </a:prstGeom>
          <a:solidFill>
            <a:srgbClr val="2D5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4480" y="3310128"/>
            <a:ext cx="6583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D5036"/>
                </a:solidFill>
                <a:latin typeface="Arial"/>
              </a:rPr>
              <a:t>We sign a simple one-page agreement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3675887"/>
            <a:ext cx="65836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4B5563"/>
                </a:solidFill>
                <a:latin typeface="Arial"/>
              </a:rPr>
              <a:t>So we both know exactly what I'll deliver — reviewed together with my parent or guardian.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2648" y="4434840"/>
            <a:ext cx="7680960" cy="1143000"/>
          </a:xfrm>
          <a:prstGeom prst="roundRect">
            <a:avLst>
              <a:gd name="adj" fmla="val 10000"/>
            </a:avLst>
          </a:prstGeom>
          <a:solidFill>
            <a:srgbClr val="EAF0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68680" y="4777740"/>
            <a:ext cx="457200" cy="457200"/>
          </a:xfrm>
          <a:prstGeom prst="ellipse">
            <a:avLst/>
          </a:prstGeom>
          <a:solidFill>
            <a:srgbClr val="2D503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4636007"/>
            <a:ext cx="65836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D5036"/>
                </a:solidFill>
                <a:latin typeface="Arial"/>
              </a:rPr>
              <a:t>You make your donation to GAD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5001768"/>
            <a:ext cx="65836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4B5563"/>
                </a:solidFill>
                <a:latin typeface="Arial"/>
              </a:rPr>
              <a:t>Donate directly to Grove Athlete Development (EIN 41-4818356) — your receipt follows right after.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49640" y="1783080"/>
            <a:ext cx="3035808" cy="3657600"/>
          </a:xfrm>
          <a:prstGeom prst="roundRect">
            <a:avLst>
              <a:gd name="adj" fmla="val 8000"/>
            </a:avLst>
          </a:prstGeom>
          <a:solidFill>
            <a:srgbClr val="1B2E2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gad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0" y="2148840"/>
            <a:ext cx="457200" cy="4572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869680" y="2834640"/>
            <a:ext cx="246888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Arial"/>
              </a:rPr>
              <a:t>Thank you for backing youth cycling in our community.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69680" y="4206240"/>
            <a:ext cx="246888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1">
                <a:solidFill>
                  <a:srgbClr val="8EBE9B"/>
                </a:solidFill>
                <a:latin typeface="Arial"/>
              </a:rPr>
              <a:t>[Athlete name]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CBE3D1"/>
                </a:solidFill>
                <a:latin typeface="Arial"/>
              </a:rPr>
              <a:t>[Your team name] · [Your city], Utah</a:t>
            </a:r>
          </a:p>
          <a:p>
            <a:pPr algn="l">
              <a:lnSpc>
                <a:spcPct val="150000"/>
              </a:lnSpc>
            </a:pPr>
            <a:r>
              <a:rPr sz="1000" b="0">
                <a:solidFill>
                  <a:srgbClr val="CBE3D1"/>
                </a:solidFill>
                <a:latin typeface="Arial"/>
              </a:rPr>
              <a:t>[your email] · [your phone]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12648" y="5998464"/>
            <a:ext cx="10972800" cy="10972"/>
          </a:xfrm>
          <a:prstGeom prst="rect">
            <a:avLst/>
          </a:prstGeom>
          <a:solidFill>
            <a:srgbClr val="DCDE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12648" y="6126480"/>
            <a:ext cx="56692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64738B"/>
                </a:solidFill>
                <a:latin typeface="Arial"/>
              </a:rPr>
              <a:t>Grove Athlete Development · 501(c)(3) · EIN 41-4818356 · info@groveathletedev.org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0" y="6126480"/>
            <a:ext cx="5175504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900" b="0">
                <a:solidFill>
                  <a:srgbClr val="64738B"/>
                </a:solidFill>
                <a:latin typeface="Arial"/>
              </a:rPr>
              <a:t>groveathletedev.org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1018</Words>
  <Application>Microsoft Macintosh PowerPoint</Application>
  <PresentationFormat>Widescreen</PresentationFormat>
  <Paragraphs>120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Gary Fullmer</cp:lastModifiedBy>
  <cp:revision>2</cp:revision>
  <dcterms:created xsi:type="dcterms:W3CDTF">2013-01-27T09:14:16Z</dcterms:created>
  <dcterms:modified xsi:type="dcterms:W3CDTF">2026-09-27T22:02:31Z</dcterms:modified>
  <cp:category/>
</cp:coreProperties>
</file>